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9"/>
  </p:notesMasterIdLst>
  <p:handoutMasterIdLst>
    <p:handoutMasterId r:id="rId10"/>
  </p:handoutMasterIdLst>
  <p:sldIdLst>
    <p:sldId id="270" r:id="rId6"/>
    <p:sldId id="261" r:id="rId7"/>
    <p:sldId id="1487" r:id="rId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1AC54F-F04C-4122-A06C-C4DE9E01E6B9}">
          <p14:sldIdLst>
            <p14:sldId id="270"/>
          </p14:sldIdLst>
        </p14:section>
        <p14:section name="Обзор проекта" id="{FB2B87E4-A124-4032-BC66-73A4DF2F7E0A}">
          <p14:sldIdLst>
            <p14:sldId id="261"/>
            <p14:sldId id="1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7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ome BESTEL" initials="J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567"/>
    <a:srgbClr val="FFFFFF"/>
    <a:srgbClr val="F7F7F7"/>
    <a:srgbClr val="000000"/>
    <a:srgbClr val="565656"/>
    <a:srgbClr val="368686"/>
    <a:srgbClr val="F0F4FC"/>
    <a:srgbClr val="92D050"/>
    <a:srgbClr val="00B050"/>
    <a:srgbClr val="3A9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4" autoAdjust="0"/>
    <p:restoredTop sz="95202" autoAdjust="0"/>
  </p:normalViewPr>
  <p:slideViewPr>
    <p:cSldViewPr snapToGrid="0">
      <p:cViewPr varScale="1">
        <p:scale>
          <a:sx n="68" d="100"/>
          <a:sy n="68" d="100"/>
        </p:scale>
        <p:origin x="90" y="738"/>
      </p:cViewPr>
      <p:guideLst>
        <p:guide orient="horz" pos="2137"/>
        <p:guide pos="3817"/>
        <p:guide pos="529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DB295AE-7761-A2CF-8454-145A3375D3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5430C8-FDCD-28FA-5CCA-B0245EDC48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DCAE0-45A7-4A0A-B8D1-0D212515A3FC}" type="datetimeFigureOut">
              <a:rPr lang="ru-RU" smtClean="0"/>
              <a:t>03.07.2023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B07B86-36A0-4056-E310-A5B3988E13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7FD62D-2A3E-A16E-0587-8078FB57C9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7D440-4D1C-494A-8DE4-2250923C82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060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459A5-585A-4454-8CA7-1236561D590A}" type="datetimeFigureOut">
              <a:rPr lang="ru-RU" smtClean="0"/>
              <a:t>03.07.2023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DF2A4-567F-4967-8F16-6A20E6EC9D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54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431B1-5679-47D6-94BA-880A8983BA0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1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DF2A4-567F-4967-8F16-6A20E6EC9D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51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392482E-AD64-E397-3153-3A26D81F8C32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0168" y="-67377"/>
            <a:ext cx="844691" cy="735343"/>
          </a:xfrm>
          <a:prstGeom prst="line">
            <a:avLst/>
          </a:prstGeom>
          <a:ln>
            <a:solidFill>
              <a:srgbClr val="185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36F1067-E6B3-7375-CADF-C00ED4151E26}"/>
              </a:ext>
            </a:extLst>
          </p:cNvPr>
          <p:cNvGrpSpPr/>
          <p:nvPr userDrawn="1"/>
        </p:nvGrpSpPr>
        <p:grpSpPr>
          <a:xfrm>
            <a:off x="368520" y="154620"/>
            <a:ext cx="2545154" cy="513346"/>
            <a:chOff x="368520" y="154620"/>
            <a:chExt cx="2545154" cy="51334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F1D1AAD1-6339-6CCE-4267-4C2D656D37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68520" y="154620"/>
              <a:ext cx="513346" cy="513346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137A2A-F786-94CC-5606-D1FFC7CB42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08360" y="158132"/>
              <a:ext cx="1805314" cy="509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996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B331CB1-4824-4E23-7CB8-83312926224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680900" y="1978526"/>
            <a:ext cx="7631465" cy="609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AB88CF-4659-1F09-BB33-50CAD4F53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6177" y="4062202"/>
            <a:ext cx="1385824" cy="2795798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392482E-AD64-E397-3153-3A26D81F8C32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0168" y="-67377"/>
            <a:ext cx="844691" cy="735343"/>
          </a:xfrm>
          <a:prstGeom prst="line">
            <a:avLst/>
          </a:prstGeom>
          <a:ln>
            <a:solidFill>
              <a:srgbClr val="185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97BD89-F3B0-0C3B-EDFB-F6C7E59AC2C7}"/>
              </a:ext>
            </a:extLst>
          </p:cNvPr>
          <p:cNvSpPr/>
          <p:nvPr userDrawn="1"/>
        </p:nvSpPr>
        <p:spPr>
          <a:xfrm>
            <a:off x="-2002055" y="1978526"/>
            <a:ext cx="7952620" cy="6092792"/>
          </a:xfrm>
          <a:prstGeom prst="rect">
            <a:avLst/>
          </a:prstGeom>
          <a:solidFill>
            <a:srgbClr val="F7F7F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AC7604-260C-ED37-1970-E3FD0C9BB57A}"/>
              </a:ext>
            </a:extLst>
          </p:cNvPr>
          <p:cNvSpPr/>
          <p:nvPr userDrawn="1"/>
        </p:nvSpPr>
        <p:spPr>
          <a:xfrm rot="3056082">
            <a:off x="-4720262" y="3581442"/>
            <a:ext cx="12900058" cy="1291301"/>
          </a:xfrm>
          <a:prstGeom prst="rect">
            <a:avLst/>
          </a:prstGeom>
          <a:solidFill>
            <a:srgbClr val="1A6567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368FEC2-E0C4-5C38-151D-7521B5EBD311}"/>
              </a:ext>
            </a:extLst>
          </p:cNvPr>
          <p:cNvSpPr/>
          <p:nvPr userDrawn="1"/>
        </p:nvSpPr>
        <p:spPr>
          <a:xfrm rot="3056082">
            <a:off x="-5065611" y="4032224"/>
            <a:ext cx="12900058" cy="1291301"/>
          </a:xfrm>
          <a:prstGeom prst="rect">
            <a:avLst/>
          </a:prstGeom>
          <a:solidFill>
            <a:srgbClr val="1A6567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E52B982-6292-8B6C-9917-1542B2F698F6}"/>
              </a:ext>
            </a:extLst>
          </p:cNvPr>
          <p:cNvSpPr/>
          <p:nvPr userDrawn="1"/>
        </p:nvSpPr>
        <p:spPr>
          <a:xfrm rot="3056082">
            <a:off x="-660096" y="4273304"/>
            <a:ext cx="8582068" cy="970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2DC4742-9DBE-EDFF-C736-E52DF710F431}"/>
              </a:ext>
            </a:extLst>
          </p:cNvPr>
          <p:cNvSpPr/>
          <p:nvPr userDrawn="1"/>
        </p:nvSpPr>
        <p:spPr>
          <a:xfrm rot="3056082">
            <a:off x="435581" y="4192838"/>
            <a:ext cx="8582068" cy="970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0437AA-29E9-067D-CCA0-C7FCA5008D29}"/>
              </a:ext>
            </a:extLst>
          </p:cNvPr>
          <p:cNvSpPr/>
          <p:nvPr userDrawn="1"/>
        </p:nvSpPr>
        <p:spPr>
          <a:xfrm rot="3056082">
            <a:off x="1317219" y="4086073"/>
            <a:ext cx="8582068" cy="970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7D8EBE9-C5D7-C7C7-BA10-FEC9BECF520A}"/>
              </a:ext>
            </a:extLst>
          </p:cNvPr>
          <p:cNvSpPr/>
          <p:nvPr userDrawn="1"/>
        </p:nvSpPr>
        <p:spPr>
          <a:xfrm rot="3056082">
            <a:off x="2977509" y="2768130"/>
            <a:ext cx="4710663" cy="970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4FF3D3B-BACD-FEDE-BE60-ACEC975AA6BA}"/>
              </a:ext>
            </a:extLst>
          </p:cNvPr>
          <p:cNvSpPr/>
          <p:nvPr userDrawn="1"/>
        </p:nvSpPr>
        <p:spPr>
          <a:xfrm rot="3056082">
            <a:off x="3761172" y="2476374"/>
            <a:ext cx="4710663" cy="970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8705000-00EE-4393-9244-8669CA18FB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96" y="123057"/>
            <a:ext cx="2395619" cy="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6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330756-1DF5-49C8-1006-98CC29996E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7985" y="2111829"/>
            <a:ext cx="6684016" cy="4746171"/>
          </a:xfrm>
          <a:prstGeom prst="rect">
            <a:avLst/>
          </a:prstGeom>
        </p:spPr>
      </p:pic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E126D6-BCDA-9501-BD89-7BDD66C14884}"/>
              </a:ext>
            </a:extLst>
          </p:cNvPr>
          <p:cNvSpPr/>
          <p:nvPr userDrawn="1"/>
        </p:nvSpPr>
        <p:spPr>
          <a:xfrm rot="19161347">
            <a:off x="7039571" y="5361983"/>
            <a:ext cx="8636000" cy="377471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392482E-AD64-E397-3153-3A26D81F8C32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0168" y="-67377"/>
            <a:ext cx="844691" cy="735343"/>
          </a:xfrm>
          <a:prstGeom prst="line">
            <a:avLst/>
          </a:prstGeom>
          <a:ln>
            <a:solidFill>
              <a:srgbClr val="185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AB88CF-4659-1F09-BB33-50CAD4F53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6177" y="4062202"/>
            <a:ext cx="1385824" cy="279579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7FB84B4-EB61-5C2E-EA3F-76602E5CCC3D}"/>
              </a:ext>
            </a:extLst>
          </p:cNvPr>
          <p:cNvSpPr/>
          <p:nvPr userDrawn="1"/>
        </p:nvSpPr>
        <p:spPr>
          <a:xfrm rot="19161347">
            <a:off x="2219898" y="2166951"/>
            <a:ext cx="7118330" cy="251139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2CF217-012C-17EA-3FCC-E507529CF201}"/>
              </a:ext>
            </a:extLst>
          </p:cNvPr>
          <p:cNvSpPr/>
          <p:nvPr userDrawn="1"/>
        </p:nvSpPr>
        <p:spPr>
          <a:xfrm rot="19161347">
            <a:off x="4850311" y="2692092"/>
            <a:ext cx="8169568" cy="3774715"/>
          </a:xfrm>
          <a:prstGeom prst="rect">
            <a:avLst/>
          </a:prstGeom>
          <a:solidFill>
            <a:srgbClr val="F7F7F7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699525-9AD0-A1C2-9D31-294794C2CE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95" y="144428"/>
            <a:ext cx="2395619" cy="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78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4C2FBC-4E32-ED88-5BF4-5E8356EC4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94452" y="4744471"/>
            <a:ext cx="2207980" cy="2019077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CE5B614E-71CA-1654-3240-9C29F99F454F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0168" y="-67377"/>
            <a:ext cx="844691" cy="735343"/>
          </a:xfrm>
          <a:prstGeom prst="line">
            <a:avLst/>
          </a:prstGeom>
          <a:ln>
            <a:solidFill>
              <a:srgbClr val="185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AB2286-76AE-AE48-87D5-B9829A3E0D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95" y="144428"/>
            <a:ext cx="2395619" cy="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1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A65906-BB99-6033-3781-A0803ED8DC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3066"/>
            <a:ext cx="12192000" cy="6024934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CE5B614E-71CA-1654-3240-9C29F99F454F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0168" y="-67377"/>
            <a:ext cx="844691" cy="735343"/>
          </a:xfrm>
          <a:prstGeom prst="line">
            <a:avLst/>
          </a:prstGeom>
          <a:ln>
            <a:solidFill>
              <a:srgbClr val="185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1DFC04-CC2A-C9CE-8D94-C2A7A7AD397A}"/>
              </a:ext>
            </a:extLst>
          </p:cNvPr>
          <p:cNvSpPr/>
          <p:nvPr userDrawn="1"/>
        </p:nvSpPr>
        <p:spPr>
          <a:xfrm>
            <a:off x="0" y="834323"/>
            <a:ext cx="12192000" cy="6023677"/>
          </a:xfrm>
          <a:prstGeom prst="rect">
            <a:avLst/>
          </a:prstGeom>
          <a:solidFill>
            <a:srgbClr val="F7F7F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4C2FBC-4E32-ED88-5BF4-5E8356EC4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94452" y="4744471"/>
            <a:ext cx="2207980" cy="20190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28522D-435F-3434-AF21-1411F51BC2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95" y="74875"/>
            <a:ext cx="2395619" cy="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50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400" y="259200"/>
            <a:ext cx="10666133" cy="349200"/>
          </a:xfrm>
        </p:spPr>
        <p:txBody>
          <a:bodyPr>
            <a:normAutofit/>
          </a:bodyPr>
          <a:lstStyle>
            <a:lvl1pPr algn="l">
              <a:defRPr lang="ru-RU" sz="18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335360" y="691946"/>
            <a:ext cx="11520000" cy="750"/>
          </a:xfrm>
          <a:prstGeom prst="line">
            <a:avLst/>
          </a:prstGeom>
          <a:ln w="19050">
            <a:solidFill>
              <a:srgbClr val="23595E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3DFC98A-2F7A-4674-9426-7466A71DB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0E6C925-24A1-4850-BA4C-92BDE6DD41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10777024" y="325129"/>
            <a:ext cx="1301059" cy="307777"/>
            <a:chOff x="5920757" y="548029"/>
            <a:chExt cx="2169023" cy="3835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FAA41E-F824-48BF-9F77-380F9A909C76}"/>
                </a:ext>
              </a:extLst>
            </p:cNvPr>
            <p:cNvSpPr txBox="1"/>
            <p:nvPr/>
          </p:nvSpPr>
          <p:spPr>
            <a:xfrm>
              <a:off x="6280054" y="548029"/>
              <a:ext cx="1809726" cy="383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РУСХИМ</a:t>
              </a:r>
              <a:br>
                <a:rPr lang="en-US" sz="7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7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экосинтез</a:t>
              </a: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757" y="589312"/>
              <a:ext cx="531427" cy="28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77869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392482E-AD64-E397-3153-3A26D81F8C32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0168" y="-67377"/>
            <a:ext cx="844691" cy="735343"/>
          </a:xfrm>
          <a:prstGeom prst="line">
            <a:avLst/>
          </a:prstGeom>
          <a:ln>
            <a:solidFill>
              <a:srgbClr val="185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7D8EBE9-C5D7-C7C7-BA10-FEC9BECF520A}"/>
              </a:ext>
            </a:extLst>
          </p:cNvPr>
          <p:cNvSpPr/>
          <p:nvPr userDrawn="1"/>
        </p:nvSpPr>
        <p:spPr>
          <a:xfrm rot="3056082">
            <a:off x="2977509" y="2768130"/>
            <a:ext cx="4710663" cy="970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4FF3D3B-BACD-FEDE-BE60-ACEC975AA6BA}"/>
              </a:ext>
            </a:extLst>
          </p:cNvPr>
          <p:cNvSpPr/>
          <p:nvPr userDrawn="1"/>
        </p:nvSpPr>
        <p:spPr>
          <a:xfrm rot="3056082">
            <a:off x="3761172" y="2476374"/>
            <a:ext cx="4710663" cy="970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BA1B812-FE92-4751-51DB-F5C637798590}"/>
              </a:ext>
            </a:extLst>
          </p:cNvPr>
          <p:cNvGrpSpPr/>
          <p:nvPr userDrawn="1"/>
        </p:nvGrpSpPr>
        <p:grpSpPr>
          <a:xfrm>
            <a:off x="368520" y="154620"/>
            <a:ext cx="2545154" cy="513346"/>
            <a:chOff x="368520" y="154620"/>
            <a:chExt cx="2545154" cy="51334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237D067-E1C6-B8CC-2E70-43B9C77AC2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68520" y="154620"/>
              <a:ext cx="513346" cy="513346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7EDD48B-DF7A-05BD-5791-C4F9430A3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08360" y="158132"/>
              <a:ext cx="1805314" cy="509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74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330756-1DF5-49C8-1006-98CC29996E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7985" y="2111829"/>
            <a:ext cx="6684016" cy="4746171"/>
          </a:xfrm>
          <a:prstGeom prst="rect">
            <a:avLst/>
          </a:prstGeom>
        </p:spPr>
      </p:pic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E126D6-BCDA-9501-BD89-7BDD66C14884}"/>
              </a:ext>
            </a:extLst>
          </p:cNvPr>
          <p:cNvSpPr/>
          <p:nvPr userDrawn="1"/>
        </p:nvSpPr>
        <p:spPr>
          <a:xfrm rot="19161347">
            <a:off x="7039571" y="5361983"/>
            <a:ext cx="8636000" cy="377471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392482E-AD64-E397-3153-3A26D81F8C32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0168" y="-67377"/>
            <a:ext cx="844691" cy="735343"/>
          </a:xfrm>
          <a:prstGeom prst="line">
            <a:avLst/>
          </a:prstGeom>
          <a:ln>
            <a:solidFill>
              <a:srgbClr val="185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AB88CF-4659-1F09-BB33-50CAD4F53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6177" y="4062202"/>
            <a:ext cx="1385824" cy="279579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7FB84B4-EB61-5C2E-EA3F-76602E5CCC3D}"/>
              </a:ext>
            </a:extLst>
          </p:cNvPr>
          <p:cNvSpPr/>
          <p:nvPr userDrawn="1"/>
        </p:nvSpPr>
        <p:spPr>
          <a:xfrm rot="19161347">
            <a:off x="2219898" y="2166951"/>
            <a:ext cx="7118330" cy="251139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2CF217-012C-17EA-3FCC-E507529CF201}"/>
              </a:ext>
            </a:extLst>
          </p:cNvPr>
          <p:cNvSpPr/>
          <p:nvPr userDrawn="1"/>
        </p:nvSpPr>
        <p:spPr>
          <a:xfrm rot="19161347">
            <a:off x="4850311" y="2692092"/>
            <a:ext cx="8169568" cy="3774715"/>
          </a:xfrm>
          <a:prstGeom prst="rect">
            <a:avLst/>
          </a:prstGeom>
          <a:solidFill>
            <a:srgbClr val="F7F7F7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A1979CD-BC58-B60C-0C25-AE0535CA06C7}"/>
              </a:ext>
            </a:extLst>
          </p:cNvPr>
          <p:cNvGrpSpPr/>
          <p:nvPr userDrawn="1"/>
        </p:nvGrpSpPr>
        <p:grpSpPr>
          <a:xfrm>
            <a:off x="482370" y="164273"/>
            <a:ext cx="2545154" cy="513346"/>
            <a:chOff x="368520" y="154620"/>
            <a:chExt cx="2545154" cy="51334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498FFC6-DD4E-FB34-4A63-6A669BDDA2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68520" y="154620"/>
              <a:ext cx="513346" cy="513346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498A1A9-2D91-CBC9-D507-7C9C1BC043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08360" y="158132"/>
              <a:ext cx="1805314" cy="509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630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4C2FBC-4E32-ED88-5BF4-5E8356EC4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94452" y="4744471"/>
            <a:ext cx="2207980" cy="2019077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CE5B614E-71CA-1654-3240-9C29F99F454F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0168" y="-67377"/>
            <a:ext cx="844691" cy="735343"/>
          </a:xfrm>
          <a:prstGeom prst="line">
            <a:avLst/>
          </a:prstGeom>
          <a:ln>
            <a:solidFill>
              <a:srgbClr val="185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A177B27-13C3-1231-1B00-0E4F49947520}"/>
              </a:ext>
            </a:extLst>
          </p:cNvPr>
          <p:cNvGrpSpPr/>
          <p:nvPr userDrawn="1"/>
        </p:nvGrpSpPr>
        <p:grpSpPr>
          <a:xfrm>
            <a:off x="497739" y="154620"/>
            <a:ext cx="2545154" cy="513346"/>
            <a:chOff x="368520" y="154620"/>
            <a:chExt cx="2545154" cy="51334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931021D-9CEA-88C5-5FC2-AB59B1BCEC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68520" y="154620"/>
              <a:ext cx="513346" cy="513346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5BC8AA4-D8B6-3C92-998E-88E8D1D9A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08360" y="158132"/>
              <a:ext cx="1805314" cy="509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900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A65906-BB99-6033-3781-A0803ED8DC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3066"/>
            <a:ext cx="12192000" cy="6024934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CE5B614E-71CA-1654-3240-9C29F99F454F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0168" y="-67377"/>
            <a:ext cx="844691" cy="735343"/>
          </a:xfrm>
          <a:prstGeom prst="line">
            <a:avLst/>
          </a:prstGeom>
          <a:ln>
            <a:solidFill>
              <a:srgbClr val="185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1DFC04-CC2A-C9CE-8D94-C2A7A7AD397A}"/>
              </a:ext>
            </a:extLst>
          </p:cNvPr>
          <p:cNvSpPr/>
          <p:nvPr userDrawn="1"/>
        </p:nvSpPr>
        <p:spPr>
          <a:xfrm>
            <a:off x="0" y="834323"/>
            <a:ext cx="12192000" cy="6023677"/>
          </a:xfrm>
          <a:prstGeom prst="rect">
            <a:avLst/>
          </a:prstGeom>
          <a:solidFill>
            <a:srgbClr val="F7F7F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4C2FBC-4E32-ED88-5BF4-5E8356EC4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94452" y="4744471"/>
            <a:ext cx="2207980" cy="2019077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9AE4189-AF1B-2772-2E2A-295E907FD236}"/>
              </a:ext>
            </a:extLst>
          </p:cNvPr>
          <p:cNvGrpSpPr/>
          <p:nvPr userDrawn="1"/>
        </p:nvGrpSpPr>
        <p:grpSpPr>
          <a:xfrm>
            <a:off x="423645" y="170832"/>
            <a:ext cx="2545154" cy="513346"/>
            <a:chOff x="368520" y="154620"/>
            <a:chExt cx="2545154" cy="51334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FE78178-3678-7301-A09A-FD2F7EAC81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68520" y="154620"/>
              <a:ext cx="513346" cy="513346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BCB33C5-8818-9AB8-7FB1-A1BDB8F4E3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08360" y="158132"/>
              <a:ext cx="1805314" cy="509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844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3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433" y="158198"/>
            <a:ext cx="10855264" cy="516681"/>
          </a:xfrm>
        </p:spPr>
        <p:txBody>
          <a:bodyPr>
            <a:normAutofit/>
          </a:bodyPr>
          <a:lstStyle>
            <a:lvl1pPr algn="l">
              <a:defRPr lang="ru-RU" sz="1800" b="1" cap="all" baseline="0" dirty="0" smtClean="0">
                <a:solidFill>
                  <a:srgbClr val="0B5C5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3862" y="6492876"/>
            <a:ext cx="2653705" cy="365125"/>
          </a:xfrm>
        </p:spPr>
        <p:txBody>
          <a:bodyPr rIns="0"/>
          <a:lstStyle>
            <a:lvl1pPr>
              <a:defRPr>
                <a:solidFill>
                  <a:srgbClr val="53728D"/>
                </a:solidFill>
              </a:defRPr>
            </a:lvl1pPr>
          </a:lstStyle>
          <a:p>
            <a:fld id="{E1C6D58A-C282-42D1-82B8-B80D9C36894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360325" y="691946"/>
            <a:ext cx="11472000" cy="75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314615-DCC7-44E5-ACD4-F0BF249EA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767" y="236537"/>
            <a:ext cx="185907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9665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7" b="0" i="0">
                <a:solidFill>
                  <a:srgbClr val="43434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52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AB88CF-4659-1F09-BB33-50CAD4F53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6177" y="4062202"/>
            <a:ext cx="1385824" cy="2795798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392482E-AD64-E397-3153-3A26D81F8C32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0168" y="-67377"/>
            <a:ext cx="844691" cy="735343"/>
          </a:xfrm>
          <a:prstGeom prst="line">
            <a:avLst/>
          </a:prstGeom>
          <a:ln>
            <a:solidFill>
              <a:srgbClr val="185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0DC7B8-CAAC-CBB7-6B71-AD35B21A12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95" y="144428"/>
            <a:ext cx="2395619" cy="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4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2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8" r:id="rId3"/>
    <p:sldLayoutId id="2147483650" r:id="rId4"/>
    <p:sldLayoutId id="2147483657" r:id="rId5"/>
    <p:sldLayoutId id="2147483656" r:id="rId6"/>
    <p:sldLayoutId id="2147483662" r:id="rId7"/>
    <p:sldLayoutId id="214748367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10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FCA62A-86D4-0D44-8F61-851AA92A4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3CFEA9-CFBA-DD3D-2631-4C8C8656D2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colorTemperature colorTemp="7266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50" y="6898"/>
            <a:ext cx="3029090" cy="685800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27AA78-0C29-CE55-F25A-7D8071B169DE}"/>
              </a:ext>
            </a:extLst>
          </p:cNvPr>
          <p:cNvSpPr/>
          <p:nvPr/>
        </p:nvSpPr>
        <p:spPr>
          <a:xfrm>
            <a:off x="2387212" y="-20940"/>
            <a:ext cx="980504" cy="6952232"/>
          </a:xfrm>
          <a:prstGeom prst="rect">
            <a:avLst/>
          </a:prstGeom>
          <a:solidFill>
            <a:srgbClr val="185C5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F362D35-9457-A9B7-6D13-35D831C4B5AF}"/>
              </a:ext>
            </a:extLst>
          </p:cNvPr>
          <p:cNvSpPr/>
          <p:nvPr/>
        </p:nvSpPr>
        <p:spPr>
          <a:xfrm>
            <a:off x="2595988" y="6898"/>
            <a:ext cx="980504" cy="6851102"/>
          </a:xfrm>
          <a:prstGeom prst="rect">
            <a:avLst/>
          </a:prstGeom>
          <a:solidFill>
            <a:srgbClr val="185C5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616BC-989D-17CA-251A-8D1C29D67EC3}"/>
              </a:ext>
            </a:extLst>
          </p:cNvPr>
          <p:cNvSpPr txBox="1"/>
          <p:nvPr/>
        </p:nvSpPr>
        <p:spPr>
          <a:xfrm>
            <a:off x="5361001" y="6396911"/>
            <a:ext cx="1384353" cy="427746"/>
          </a:xfrm>
          <a:prstGeom prst="rect">
            <a:avLst/>
          </a:prstGeom>
          <a:noFill/>
        </p:spPr>
        <p:txBody>
          <a:bodyPr wrap="non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Июль 2023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F886EBD-2966-EF51-6463-066D7BA23C0E}"/>
              </a:ext>
            </a:extLst>
          </p:cNvPr>
          <p:cNvSpPr/>
          <p:nvPr/>
        </p:nvSpPr>
        <p:spPr>
          <a:xfrm>
            <a:off x="3142616" y="3099216"/>
            <a:ext cx="9702412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«Строительство в Ненецком автономном округе газохимического комплекса по переработке природного газа на базе Кумжинского и Коровинского газоконденсатных месторождений на территории Ненецкого автономного округа»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D8C425-275D-BBB7-8B8F-150A126534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375" y="207197"/>
            <a:ext cx="2365253" cy="2407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872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" y="0"/>
            <a:ext cx="12191139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7210" y="556072"/>
            <a:ext cx="3676693" cy="570598"/>
          </a:xfrm>
          <a:prstGeom prst="rect">
            <a:avLst/>
          </a:prstGeom>
        </p:spPr>
        <p:txBody>
          <a:bodyPr vert="horz" wrap="square" lIns="0" tIns="7740" rIns="0" bIns="0" rtlCol="0">
            <a:spAutoFit/>
          </a:bodyPr>
          <a:lstStyle/>
          <a:p>
            <a:pPr marL="7741">
              <a:lnSpc>
                <a:spcPct val="100000"/>
              </a:lnSpc>
              <a:spcBef>
                <a:spcPts val="61"/>
              </a:spcBef>
            </a:pPr>
            <a:r>
              <a:rPr spc="-421" dirty="0">
                <a:solidFill>
                  <a:srgbClr val="4E5C68"/>
                </a:solidFill>
              </a:rPr>
              <a:t>ЭТАПЫ</a:t>
            </a:r>
            <a:r>
              <a:rPr spc="-357" dirty="0">
                <a:solidFill>
                  <a:srgbClr val="4E5C68"/>
                </a:solidFill>
              </a:rPr>
              <a:t> </a:t>
            </a:r>
            <a:r>
              <a:rPr spc="-411" dirty="0">
                <a:solidFill>
                  <a:srgbClr val="4E5C68"/>
                </a:solidFill>
              </a:rPr>
              <a:t>РЕАЛИЗАЦИИ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7803" y="3458471"/>
            <a:ext cx="1723529" cy="3130978"/>
          </a:xfrm>
          <a:prstGeom prst="rect">
            <a:avLst/>
          </a:prstGeom>
        </p:spPr>
        <p:txBody>
          <a:bodyPr vert="horz" wrap="square" lIns="0" tIns="7740" rIns="0" bIns="0" rtlCol="0">
            <a:spAutoFit/>
          </a:bodyPr>
          <a:lstStyle/>
          <a:p>
            <a:pPr marL="8128">
              <a:spcBef>
                <a:spcPts val="61"/>
              </a:spcBef>
            </a:pPr>
            <a:r>
              <a:rPr lang="ru-RU" sz="1463" spc="-101" dirty="0">
                <a:solidFill>
                  <a:srgbClr val="4E5C68"/>
                </a:solidFill>
                <a:latin typeface="Trebuchet MS"/>
                <a:cs typeface="Trebuchet MS"/>
              </a:rPr>
              <a:t>Подготовка к реализации</a:t>
            </a:r>
          </a:p>
          <a:p>
            <a:pPr marL="8128">
              <a:spcBef>
                <a:spcPts val="61"/>
              </a:spcBef>
            </a:pPr>
            <a:endParaRPr lang="ru-RU" sz="1463" spc="-101" dirty="0">
              <a:solidFill>
                <a:srgbClr val="4E5C68"/>
              </a:solidFill>
              <a:latin typeface="Trebuchet MS"/>
              <a:cs typeface="Trebuchet MS"/>
            </a:endParaRPr>
          </a:p>
          <a:p>
            <a:pPr marL="8128">
              <a:spcBef>
                <a:spcPts val="61"/>
              </a:spcBef>
            </a:pPr>
            <a:endParaRPr lang="ru-RU" sz="1463" b="1" spc="-101" dirty="0">
              <a:solidFill>
                <a:srgbClr val="4E5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120" indent="-56120">
              <a:spcBef>
                <a:spcPts val="625"/>
              </a:spcBef>
              <a:spcAft>
                <a:spcPts val="366"/>
              </a:spcAft>
              <a:buFont typeface="Arial" panose="020B0604020202020204" pitchFamily="34" charset="0"/>
              <a:buChar char="•"/>
            </a:pP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ОТР</a:t>
            </a:r>
          </a:p>
          <a:p>
            <a:pPr marL="56120" indent="-56120">
              <a:spcBef>
                <a:spcPts val="625"/>
              </a:spcBef>
              <a:spcAft>
                <a:spcPts val="366"/>
              </a:spcAft>
              <a:buFont typeface="Arial" panose="020B0604020202020204" pitchFamily="34" charset="0"/>
              <a:buChar char="•"/>
            </a:pP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Проектирование:</a:t>
            </a:r>
          </a:p>
          <a:p>
            <a:pPr>
              <a:spcBef>
                <a:spcPts val="625"/>
              </a:spcBef>
              <a:spcAft>
                <a:spcPts val="366"/>
              </a:spcAft>
              <a:buClr>
                <a:srgbClr val="4E5C68"/>
              </a:buClr>
              <a:tabLst>
                <a:tab pos="231832" algn="l"/>
                <a:tab pos="232220" algn="l"/>
              </a:tabLst>
            </a:pPr>
            <a:r>
              <a:rPr lang="en-US" sz="1097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Метанольного завода</a:t>
            </a:r>
          </a:p>
          <a:p>
            <a:pPr>
              <a:spcBef>
                <a:spcPts val="625"/>
              </a:spcBef>
              <a:spcAft>
                <a:spcPts val="366"/>
              </a:spcAft>
              <a:buClr>
                <a:srgbClr val="4E5C68"/>
              </a:buClr>
              <a:tabLst>
                <a:tab pos="231832" algn="l"/>
                <a:tab pos="232220" algn="l"/>
              </a:tabLst>
            </a:pPr>
            <a:r>
              <a:rPr lang="en-US" sz="1097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</a:t>
            </a:r>
          </a:p>
          <a:p>
            <a:pPr>
              <a:spcBef>
                <a:spcPts val="625"/>
              </a:spcBef>
              <a:spcAft>
                <a:spcPts val="366"/>
              </a:spcAft>
              <a:buClr>
                <a:srgbClr val="4E5C68"/>
              </a:buClr>
              <a:tabLst>
                <a:tab pos="231832" algn="l"/>
                <a:tab pos="232220" algn="l"/>
              </a:tabLst>
            </a:pPr>
            <a:r>
              <a:rPr lang="en-US" sz="1097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Инфраструктуры</a:t>
            </a:r>
          </a:p>
          <a:p>
            <a:pPr marL="56120" indent="-56120">
              <a:spcBef>
                <a:spcPts val="625"/>
              </a:spcBef>
              <a:spcAft>
                <a:spcPts val="366"/>
              </a:spcAft>
              <a:buClr>
                <a:srgbClr val="4E5C68"/>
              </a:buClr>
              <a:buFont typeface="Arial" panose="020B0604020202020204" pitchFamily="34" charset="0"/>
              <a:buChar char="•"/>
              <a:tabLst>
                <a:tab pos="231832" algn="l"/>
                <a:tab pos="232220" algn="l"/>
              </a:tabLst>
            </a:pP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тендеров</a:t>
            </a:r>
          </a:p>
          <a:p>
            <a:pPr marL="56120" marR="540684" indent="-56120">
              <a:spcBef>
                <a:spcPts val="625"/>
              </a:spcBef>
              <a:spcAft>
                <a:spcPts val="366"/>
              </a:spcAft>
              <a:buClr>
                <a:srgbClr val="4E5C68"/>
              </a:buClr>
              <a:buFont typeface="Arial" panose="020B0604020202020204" pitchFamily="34" charset="0"/>
              <a:buChar char="•"/>
              <a:tabLst>
                <a:tab pos="231832" algn="l"/>
                <a:tab pos="232220" algn="l"/>
              </a:tabLst>
            </a:pP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Финансовое закрытие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800969" y="3428158"/>
            <a:ext cx="1784420" cy="2489777"/>
          </a:xfrm>
          <a:prstGeom prst="rect">
            <a:avLst/>
          </a:prstGeom>
        </p:spPr>
        <p:txBody>
          <a:bodyPr vert="horz" wrap="square" lIns="0" tIns="7740" rIns="0" bIns="0" rtlCol="0">
            <a:spAutoFit/>
          </a:bodyPr>
          <a:lstStyle/>
          <a:p>
            <a:pPr marL="61538">
              <a:spcBef>
                <a:spcPts val="61"/>
              </a:spcBef>
            </a:pPr>
            <a:r>
              <a:rPr lang="ru-RU" sz="1463" spc="-146" dirty="0">
                <a:solidFill>
                  <a:srgbClr val="4E5C68"/>
                </a:solidFill>
                <a:latin typeface="Trebuchet MS"/>
                <a:cs typeface="Trebuchet MS"/>
              </a:rPr>
              <a:t>Реализация 2-й стадии проекта</a:t>
            </a:r>
          </a:p>
          <a:p>
            <a:pPr marL="61538">
              <a:spcBef>
                <a:spcPts val="61"/>
              </a:spcBef>
            </a:pPr>
            <a:endParaRPr lang="en-US" sz="1463" spc="-146" dirty="0">
              <a:solidFill>
                <a:srgbClr val="4E5C68"/>
              </a:solidFill>
              <a:latin typeface="Trebuchet MS"/>
              <a:cs typeface="Trebuchet MS"/>
            </a:endParaRPr>
          </a:p>
          <a:p>
            <a:pPr marL="61538">
              <a:spcBef>
                <a:spcPts val="61"/>
              </a:spcBef>
            </a:pPr>
            <a:endParaRPr lang="ru-RU" sz="1463" spc="-146" dirty="0">
              <a:solidFill>
                <a:srgbClr val="4E5C68"/>
              </a:solidFill>
              <a:latin typeface="Trebuchet MS"/>
              <a:cs typeface="Trebuchet MS"/>
            </a:endParaRPr>
          </a:p>
          <a:p>
            <a:pPr marL="56120" indent="-56120">
              <a:spcBef>
                <a:spcPts val="625"/>
              </a:spcBef>
              <a:spcAft>
                <a:spcPts val="366"/>
              </a:spcAft>
              <a:buFont typeface="Arial" panose="020B0604020202020204" pitchFamily="34" charset="0"/>
              <a:buChar char="•"/>
            </a:pP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комплекса: дополнительная линия производства и расширение  инфраструктуры подготовки газа</a:t>
            </a:r>
          </a:p>
          <a:p>
            <a:pPr marL="56120" indent="-56120">
              <a:spcBef>
                <a:spcPts val="625"/>
              </a:spcBef>
              <a:spcAft>
                <a:spcPts val="366"/>
              </a:spcAft>
              <a:buFont typeface="Arial" panose="020B0604020202020204" pitchFamily="34" charset="0"/>
              <a:buChar char="•"/>
            </a:pP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добычи газа до </a:t>
            </a:r>
            <a:r>
              <a:rPr lang="ru-RU" sz="1097" b="1" dirty="0">
                <a:latin typeface="Arial" panose="020B0604020202020204" pitchFamily="34" charset="0"/>
                <a:cs typeface="Arial" panose="020B0604020202020204" pitchFamily="34" charset="0"/>
              </a:rPr>
              <a:t>4 млрд. м3 </a:t>
            </a: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в год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88335" y="3425417"/>
            <a:ext cx="2108053" cy="3122386"/>
          </a:xfrm>
          <a:prstGeom prst="rect">
            <a:avLst/>
          </a:prstGeom>
        </p:spPr>
        <p:txBody>
          <a:bodyPr vert="horz" wrap="square" lIns="0" tIns="7740" rIns="0" bIns="0" rtlCol="0">
            <a:spAutoFit/>
          </a:bodyPr>
          <a:lstStyle/>
          <a:p>
            <a:pPr marL="61538" marR="491144">
              <a:spcBef>
                <a:spcPts val="61"/>
              </a:spcBef>
            </a:pPr>
            <a:r>
              <a:rPr lang="ru-RU" sz="1463" spc="-134" dirty="0">
                <a:solidFill>
                  <a:srgbClr val="4E5C68"/>
                </a:solidFill>
                <a:latin typeface="Trebuchet MS"/>
                <a:cs typeface="Trebuchet MS"/>
              </a:rPr>
              <a:t>Выход на проектную мощность 1-й стадии проекта</a:t>
            </a:r>
          </a:p>
          <a:p>
            <a:pPr marL="61538" marR="491144">
              <a:spcBef>
                <a:spcPts val="61"/>
              </a:spcBef>
            </a:pPr>
            <a:endParaRPr sz="1463" dirty="0">
              <a:latin typeface="Trebuchet MS"/>
              <a:cs typeface="Trebuchet MS"/>
            </a:endParaRPr>
          </a:p>
          <a:p>
            <a:pPr marL="56120" indent="-56120">
              <a:spcBef>
                <a:spcPts val="625"/>
              </a:spcBef>
              <a:spcAft>
                <a:spcPts val="366"/>
              </a:spcAft>
              <a:buFont typeface="Arial" panose="020B0604020202020204" pitchFamily="34" charset="0"/>
              <a:buChar char="•"/>
            </a:pP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097" dirty="0" err="1">
                <a:latin typeface="Arial" panose="020B0604020202020204" pitchFamily="34" charset="0"/>
                <a:cs typeface="Arial" panose="020B0604020202020204" pitchFamily="34" charset="0"/>
              </a:rPr>
              <a:t>етанольный</a:t>
            </a:r>
            <a:r>
              <a:rPr sz="1097" dirty="0">
                <a:latin typeface="Arial" panose="020B0604020202020204" pitchFamily="34" charset="0"/>
                <a:cs typeface="Arial" panose="020B0604020202020204" pitchFamily="34" charset="0"/>
              </a:rPr>
              <a:t> завод:</a:t>
            </a:r>
            <a:r>
              <a:rPr sz="1097" b="1" dirty="0">
                <a:latin typeface="Arial" panose="020B0604020202020204" pitchFamily="34" charset="0"/>
                <a:cs typeface="Arial" panose="020B0604020202020204" pitchFamily="34" charset="0"/>
              </a:rPr>
              <a:t>1,8 млн тонн </a:t>
            </a:r>
            <a:r>
              <a:rPr sz="1097" dirty="0">
                <a:latin typeface="Arial" panose="020B0604020202020204" pitchFamily="34" charset="0"/>
                <a:cs typeface="Arial" panose="020B0604020202020204" pitchFamily="34" charset="0"/>
              </a:rPr>
              <a:t>в год</a:t>
            </a:r>
          </a:p>
          <a:p>
            <a:pPr marL="56120" marR="210546" indent="-56120">
              <a:spcBef>
                <a:spcPts val="625"/>
              </a:spcBef>
              <a:spcAft>
                <a:spcPts val="366"/>
              </a:spcAft>
              <a:buClr>
                <a:srgbClr val="4E5C68"/>
              </a:buClr>
              <a:buFont typeface="Arial" panose="020B0604020202020204" pitchFamily="34" charset="0"/>
              <a:buChar char="•"/>
              <a:tabLst>
                <a:tab pos="286017" algn="l"/>
                <a:tab pos="286404" algn="l"/>
              </a:tabLst>
            </a:pPr>
            <a:r>
              <a:rPr sz="1097" dirty="0">
                <a:latin typeface="Arial" panose="020B0604020202020204" pitchFamily="34" charset="0"/>
                <a:cs typeface="Arial" panose="020B0604020202020204" pitchFamily="34" charset="0"/>
              </a:rPr>
              <a:t>Добыча </a:t>
            </a:r>
            <a:r>
              <a:rPr sz="1097" b="1" dirty="0">
                <a:latin typeface="Arial" panose="020B0604020202020204" pitchFamily="34" charset="0"/>
                <a:cs typeface="Arial" panose="020B0604020202020204" pitchFamily="34" charset="0"/>
              </a:rPr>
              <a:t>2 млрд м³ </a:t>
            </a:r>
            <a:r>
              <a:rPr sz="1097" dirty="0">
                <a:latin typeface="Arial" panose="020B0604020202020204" pitchFamily="34" charset="0"/>
                <a:cs typeface="Arial" panose="020B0604020202020204" pitchFamily="34" charset="0"/>
              </a:rPr>
              <a:t>с  Кумжинского ГКМ</a:t>
            </a: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 в год</a:t>
            </a:r>
          </a:p>
          <a:p>
            <a:pPr marL="56120" marR="210546" indent="-56120">
              <a:spcBef>
                <a:spcPts val="625"/>
              </a:spcBef>
              <a:spcAft>
                <a:spcPts val="366"/>
              </a:spcAft>
              <a:buClr>
                <a:srgbClr val="4E5C68"/>
              </a:buClr>
              <a:buFont typeface="Arial" panose="020B0604020202020204" pitchFamily="34" charset="0"/>
              <a:buChar char="•"/>
              <a:tabLst>
                <a:tab pos="286017" algn="l"/>
                <a:tab pos="286404" algn="l"/>
              </a:tabLst>
            </a:pP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Морской терминал </a:t>
            </a:r>
          </a:p>
          <a:p>
            <a:pPr marL="56120" marR="210546" indent="-56120">
              <a:spcBef>
                <a:spcPts val="625"/>
              </a:spcBef>
              <a:spcAft>
                <a:spcPts val="366"/>
              </a:spcAft>
              <a:buClr>
                <a:srgbClr val="4E5C68"/>
              </a:buClr>
              <a:buFont typeface="Arial" panose="020B0604020202020204" pitchFamily="34" charset="0"/>
              <a:buChar char="•"/>
              <a:tabLst>
                <a:tab pos="286017" algn="l"/>
                <a:tab pos="286404" algn="l"/>
              </a:tabLst>
            </a:pP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Обеспечена транспортно –логистическая и обслуживающая инфраструктура</a:t>
            </a:r>
          </a:p>
          <a:p>
            <a:pPr marL="286404" marR="210546" indent="-223705">
              <a:buClr>
                <a:srgbClr val="4E5C68"/>
              </a:buClr>
              <a:buFont typeface="Microsoft Sans Serif"/>
              <a:buChar char="●"/>
              <a:tabLst>
                <a:tab pos="286017" algn="l"/>
                <a:tab pos="286404" algn="l"/>
              </a:tabLst>
            </a:pPr>
            <a:endParaRPr sz="1097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80004" y="3458471"/>
            <a:ext cx="2108053" cy="2154237"/>
          </a:xfrm>
          <a:prstGeom prst="rect">
            <a:avLst/>
          </a:prstGeom>
        </p:spPr>
        <p:txBody>
          <a:bodyPr vert="horz" wrap="square" lIns="0" tIns="7740" rIns="0" bIns="0" rtlCol="0">
            <a:spAutoFit/>
          </a:bodyPr>
          <a:lstStyle/>
          <a:p>
            <a:pPr marL="61538" marR="491144">
              <a:spcBef>
                <a:spcPts val="61"/>
              </a:spcBef>
            </a:pPr>
            <a:r>
              <a:rPr lang="ru-RU" sz="1463" spc="-134" dirty="0">
                <a:solidFill>
                  <a:srgbClr val="4E5C68"/>
                </a:solidFill>
                <a:latin typeface="Trebuchet MS"/>
                <a:cs typeface="Trebuchet MS"/>
              </a:rPr>
              <a:t>Выход на проектную мощность 2-й стадии проекта</a:t>
            </a:r>
            <a:endParaRPr lang="en-US" sz="1463" spc="-134" dirty="0">
              <a:solidFill>
                <a:srgbClr val="4E5C68"/>
              </a:solidFill>
              <a:latin typeface="Trebuchet MS"/>
              <a:cs typeface="Trebuchet MS"/>
            </a:endParaRPr>
          </a:p>
          <a:p>
            <a:pPr marL="7741" marR="300724">
              <a:spcBef>
                <a:spcPts val="61"/>
              </a:spcBef>
            </a:pPr>
            <a:endParaRPr lang="ru-RU" sz="1463" spc="-134" dirty="0">
              <a:solidFill>
                <a:srgbClr val="4E5C68"/>
              </a:solidFill>
              <a:latin typeface="Trebuchet MS"/>
              <a:cs typeface="Trebuchet MS"/>
            </a:endParaRPr>
          </a:p>
          <a:p>
            <a:pPr marL="56120" indent="-56120">
              <a:spcAft>
                <a:spcPts val="366"/>
              </a:spcAft>
              <a:buFont typeface="Arial" panose="020B0604020202020204" pitchFamily="34" charset="0"/>
              <a:buChar char="•"/>
            </a:pP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Газохимический комплекс работает на газе Кумжинского ГКМ </a:t>
            </a:r>
          </a:p>
          <a:p>
            <a:pPr marL="56120" indent="-56120">
              <a:spcAft>
                <a:spcPts val="366"/>
              </a:spcAft>
              <a:buFont typeface="Arial" panose="020B0604020202020204" pitchFamily="34" charset="0"/>
              <a:buChar char="•"/>
            </a:pP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для поддержания добычи на уровне</a:t>
            </a:r>
            <a:r>
              <a:rPr lang="ru-RU" sz="1097" b="1" dirty="0">
                <a:latin typeface="Arial" panose="020B0604020202020204" pitchFamily="34" charset="0"/>
                <a:cs typeface="Arial" panose="020B0604020202020204" pitchFamily="34" charset="0"/>
              </a:rPr>
              <a:t> 4 млрд. м3 </a:t>
            </a: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в год, вкл. разработку Коровинского ГКМ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430" y="2914650"/>
            <a:ext cx="12191140" cy="371632"/>
            <a:chOff x="0" y="5125085"/>
            <a:chExt cx="20002500" cy="609752"/>
          </a:xfrm>
        </p:grpSpPr>
        <p:sp>
          <p:nvSpPr>
            <p:cNvPr id="17" name="object 17"/>
            <p:cNvSpPr/>
            <p:nvPr/>
          </p:nvSpPr>
          <p:spPr>
            <a:xfrm>
              <a:off x="4254500" y="5397500"/>
              <a:ext cx="15748000" cy="38100"/>
            </a:xfrm>
            <a:custGeom>
              <a:avLst/>
              <a:gdLst/>
              <a:ahLst/>
              <a:cxnLst/>
              <a:rect l="l" t="t" r="r" b="b"/>
              <a:pathLst>
                <a:path w="15748000" h="38100">
                  <a:moveTo>
                    <a:pt x="0" y="0"/>
                  </a:moveTo>
                  <a:lnTo>
                    <a:pt x="15747999" y="0"/>
                  </a:lnTo>
                  <a:lnTo>
                    <a:pt x="15747999" y="38099"/>
                  </a:lnTo>
                  <a:lnTo>
                    <a:pt x="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sz="1097"/>
            </a:p>
          </p:txBody>
        </p:sp>
        <p:sp>
          <p:nvSpPr>
            <p:cNvPr id="18" name="object 18"/>
            <p:cNvSpPr/>
            <p:nvPr/>
          </p:nvSpPr>
          <p:spPr>
            <a:xfrm>
              <a:off x="9377836" y="5149644"/>
              <a:ext cx="544830" cy="544830"/>
            </a:xfrm>
            <a:custGeom>
              <a:avLst/>
              <a:gdLst/>
              <a:ahLst/>
              <a:cxnLst/>
              <a:rect l="l" t="t" r="r" b="b"/>
              <a:pathLst>
                <a:path w="544829" h="544829">
                  <a:moveTo>
                    <a:pt x="272399" y="544799"/>
                  </a:moveTo>
                  <a:lnTo>
                    <a:pt x="223435" y="540411"/>
                  </a:lnTo>
                  <a:lnTo>
                    <a:pt x="177350" y="527757"/>
                  </a:lnTo>
                  <a:lnTo>
                    <a:pt x="134914" y="507609"/>
                  </a:lnTo>
                  <a:lnTo>
                    <a:pt x="96896" y="480734"/>
                  </a:lnTo>
                  <a:lnTo>
                    <a:pt x="64065" y="447903"/>
                  </a:lnTo>
                  <a:lnTo>
                    <a:pt x="37190" y="409885"/>
                  </a:lnTo>
                  <a:lnTo>
                    <a:pt x="17042" y="367449"/>
                  </a:lnTo>
                  <a:lnTo>
                    <a:pt x="4388" y="321364"/>
                  </a:lnTo>
                  <a:lnTo>
                    <a:pt x="0" y="272399"/>
                  </a:lnTo>
                  <a:lnTo>
                    <a:pt x="4388" y="223435"/>
                  </a:lnTo>
                  <a:lnTo>
                    <a:pt x="17042" y="177350"/>
                  </a:lnTo>
                  <a:lnTo>
                    <a:pt x="37190" y="134914"/>
                  </a:lnTo>
                  <a:lnTo>
                    <a:pt x="64065" y="96896"/>
                  </a:lnTo>
                  <a:lnTo>
                    <a:pt x="96896" y="64065"/>
                  </a:lnTo>
                  <a:lnTo>
                    <a:pt x="134914" y="37190"/>
                  </a:lnTo>
                  <a:lnTo>
                    <a:pt x="177350" y="17042"/>
                  </a:lnTo>
                  <a:lnTo>
                    <a:pt x="223435" y="4388"/>
                  </a:lnTo>
                  <a:lnTo>
                    <a:pt x="272399" y="0"/>
                  </a:lnTo>
                  <a:lnTo>
                    <a:pt x="325790" y="5282"/>
                  </a:lnTo>
                  <a:lnTo>
                    <a:pt x="376642" y="20735"/>
                  </a:lnTo>
                  <a:lnTo>
                    <a:pt x="423527" y="45766"/>
                  </a:lnTo>
                  <a:lnTo>
                    <a:pt x="465015" y="79783"/>
                  </a:lnTo>
                  <a:lnTo>
                    <a:pt x="499033" y="121272"/>
                  </a:lnTo>
                  <a:lnTo>
                    <a:pt x="524064" y="168157"/>
                  </a:lnTo>
                  <a:lnTo>
                    <a:pt x="539517" y="219009"/>
                  </a:lnTo>
                  <a:lnTo>
                    <a:pt x="544799" y="272399"/>
                  </a:lnTo>
                  <a:lnTo>
                    <a:pt x="540411" y="321364"/>
                  </a:lnTo>
                  <a:lnTo>
                    <a:pt x="527757" y="367449"/>
                  </a:lnTo>
                  <a:lnTo>
                    <a:pt x="507609" y="409885"/>
                  </a:lnTo>
                  <a:lnTo>
                    <a:pt x="480734" y="447903"/>
                  </a:lnTo>
                  <a:lnTo>
                    <a:pt x="447903" y="480734"/>
                  </a:lnTo>
                  <a:lnTo>
                    <a:pt x="409885" y="507609"/>
                  </a:lnTo>
                  <a:lnTo>
                    <a:pt x="367449" y="527757"/>
                  </a:lnTo>
                  <a:lnTo>
                    <a:pt x="321364" y="540411"/>
                  </a:lnTo>
                  <a:lnTo>
                    <a:pt x="272399" y="544799"/>
                  </a:lnTo>
                  <a:close/>
                </a:path>
              </a:pathLst>
            </a:custGeom>
            <a:solidFill>
              <a:srgbClr val="82D1E1"/>
            </a:solidFill>
          </p:spPr>
          <p:txBody>
            <a:bodyPr wrap="square" lIns="0" tIns="0" rIns="0" bIns="0" rtlCol="0"/>
            <a:lstStyle/>
            <a:p>
              <a:endParaRPr sz="1097"/>
            </a:p>
          </p:txBody>
        </p:sp>
        <p:sp>
          <p:nvSpPr>
            <p:cNvPr id="19" name="object 19"/>
            <p:cNvSpPr/>
            <p:nvPr/>
          </p:nvSpPr>
          <p:spPr>
            <a:xfrm>
              <a:off x="13542642" y="5125085"/>
              <a:ext cx="544830" cy="544830"/>
            </a:xfrm>
            <a:custGeom>
              <a:avLst/>
              <a:gdLst/>
              <a:ahLst/>
              <a:cxnLst/>
              <a:rect l="l" t="t" r="r" b="b"/>
              <a:pathLst>
                <a:path w="544829" h="544829">
                  <a:moveTo>
                    <a:pt x="272399" y="544799"/>
                  </a:moveTo>
                  <a:lnTo>
                    <a:pt x="223435" y="540411"/>
                  </a:lnTo>
                  <a:lnTo>
                    <a:pt x="177350" y="527757"/>
                  </a:lnTo>
                  <a:lnTo>
                    <a:pt x="134914" y="507609"/>
                  </a:lnTo>
                  <a:lnTo>
                    <a:pt x="96896" y="480734"/>
                  </a:lnTo>
                  <a:lnTo>
                    <a:pt x="64065" y="447903"/>
                  </a:lnTo>
                  <a:lnTo>
                    <a:pt x="37190" y="409885"/>
                  </a:lnTo>
                  <a:lnTo>
                    <a:pt x="17042" y="367449"/>
                  </a:lnTo>
                  <a:lnTo>
                    <a:pt x="4388" y="321364"/>
                  </a:lnTo>
                  <a:lnTo>
                    <a:pt x="0" y="272399"/>
                  </a:lnTo>
                  <a:lnTo>
                    <a:pt x="4388" y="223435"/>
                  </a:lnTo>
                  <a:lnTo>
                    <a:pt x="17042" y="177350"/>
                  </a:lnTo>
                  <a:lnTo>
                    <a:pt x="37190" y="134914"/>
                  </a:lnTo>
                  <a:lnTo>
                    <a:pt x="64065" y="96896"/>
                  </a:lnTo>
                  <a:lnTo>
                    <a:pt x="96896" y="64065"/>
                  </a:lnTo>
                  <a:lnTo>
                    <a:pt x="134914" y="37190"/>
                  </a:lnTo>
                  <a:lnTo>
                    <a:pt x="177350" y="17042"/>
                  </a:lnTo>
                  <a:lnTo>
                    <a:pt x="223435" y="4388"/>
                  </a:lnTo>
                  <a:lnTo>
                    <a:pt x="272399" y="0"/>
                  </a:lnTo>
                  <a:lnTo>
                    <a:pt x="325790" y="5282"/>
                  </a:lnTo>
                  <a:lnTo>
                    <a:pt x="376643" y="20735"/>
                  </a:lnTo>
                  <a:lnTo>
                    <a:pt x="423527" y="45766"/>
                  </a:lnTo>
                  <a:lnTo>
                    <a:pt x="465015" y="79783"/>
                  </a:lnTo>
                  <a:lnTo>
                    <a:pt x="499033" y="121272"/>
                  </a:lnTo>
                  <a:lnTo>
                    <a:pt x="524064" y="168157"/>
                  </a:lnTo>
                  <a:lnTo>
                    <a:pt x="539517" y="219009"/>
                  </a:lnTo>
                  <a:lnTo>
                    <a:pt x="544799" y="272399"/>
                  </a:lnTo>
                  <a:lnTo>
                    <a:pt x="540411" y="321364"/>
                  </a:lnTo>
                  <a:lnTo>
                    <a:pt x="527757" y="367449"/>
                  </a:lnTo>
                  <a:lnTo>
                    <a:pt x="507609" y="409885"/>
                  </a:lnTo>
                  <a:lnTo>
                    <a:pt x="480734" y="447903"/>
                  </a:lnTo>
                  <a:lnTo>
                    <a:pt x="447903" y="480734"/>
                  </a:lnTo>
                  <a:lnTo>
                    <a:pt x="409885" y="507609"/>
                  </a:lnTo>
                  <a:lnTo>
                    <a:pt x="367449" y="527757"/>
                  </a:lnTo>
                  <a:lnTo>
                    <a:pt x="321364" y="540411"/>
                  </a:lnTo>
                  <a:lnTo>
                    <a:pt x="272399" y="544799"/>
                  </a:lnTo>
                  <a:close/>
                </a:path>
              </a:pathLst>
            </a:custGeom>
            <a:solidFill>
              <a:srgbClr val="ABC1CD"/>
            </a:solidFill>
          </p:spPr>
          <p:txBody>
            <a:bodyPr wrap="square" lIns="0" tIns="0" rIns="0" bIns="0" rtlCol="0"/>
            <a:lstStyle/>
            <a:p>
              <a:endParaRPr sz="1097"/>
            </a:p>
          </p:txBody>
        </p:sp>
        <p:sp>
          <p:nvSpPr>
            <p:cNvPr id="20" name="object 20"/>
            <p:cNvSpPr/>
            <p:nvPr/>
          </p:nvSpPr>
          <p:spPr>
            <a:xfrm>
              <a:off x="17318225" y="5125085"/>
              <a:ext cx="544830" cy="544830"/>
            </a:xfrm>
            <a:custGeom>
              <a:avLst/>
              <a:gdLst/>
              <a:ahLst/>
              <a:cxnLst/>
              <a:rect l="l" t="t" r="r" b="b"/>
              <a:pathLst>
                <a:path w="544830" h="544829">
                  <a:moveTo>
                    <a:pt x="272399" y="544799"/>
                  </a:moveTo>
                  <a:lnTo>
                    <a:pt x="223435" y="540411"/>
                  </a:lnTo>
                  <a:lnTo>
                    <a:pt x="177350" y="527757"/>
                  </a:lnTo>
                  <a:lnTo>
                    <a:pt x="134914" y="507609"/>
                  </a:lnTo>
                  <a:lnTo>
                    <a:pt x="96896" y="480734"/>
                  </a:lnTo>
                  <a:lnTo>
                    <a:pt x="64065" y="447903"/>
                  </a:lnTo>
                  <a:lnTo>
                    <a:pt x="37190" y="409885"/>
                  </a:lnTo>
                  <a:lnTo>
                    <a:pt x="17042" y="367449"/>
                  </a:lnTo>
                  <a:lnTo>
                    <a:pt x="4388" y="321364"/>
                  </a:lnTo>
                  <a:lnTo>
                    <a:pt x="0" y="272399"/>
                  </a:lnTo>
                  <a:lnTo>
                    <a:pt x="4388" y="223435"/>
                  </a:lnTo>
                  <a:lnTo>
                    <a:pt x="17042" y="177350"/>
                  </a:lnTo>
                  <a:lnTo>
                    <a:pt x="37190" y="134914"/>
                  </a:lnTo>
                  <a:lnTo>
                    <a:pt x="64065" y="96896"/>
                  </a:lnTo>
                  <a:lnTo>
                    <a:pt x="96896" y="64065"/>
                  </a:lnTo>
                  <a:lnTo>
                    <a:pt x="134914" y="37190"/>
                  </a:lnTo>
                  <a:lnTo>
                    <a:pt x="177350" y="17042"/>
                  </a:lnTo>
                  <a:lnTo>
                    <a:pt x="223435" y="4388"/>
                  </a:lnTo>
                  <a:lnTo>
                    <a:pt x="272399" y="0"/>
                  </a:lnTo>
                  <a:lnTo>
                    <a:pt x="325790" y="5282"/>
                  </a:lnTo>
                  <a:lnTo>
                    <a:pt x="376643" y="20735"/>
                  </a:lnTo>
                  <a:lnTo>
                    <a:pt x="423527" y="45766"/>
                  </a:lnTo>
                  <a:lnTo>
                    <a:pt x="465015" y="79783"/>
                  </a:lnTo>
                  <a:lnTo>
                    <a:pt x="499033" y="121272"/>
                  </a:lnTo>
                  <a:lnTo>
                    <a:pt x="524064" y="168157"/>
                  </a:lnTo>
                  <a:lnTo>
                    <a:pt x="539517" y="219009"/>
                  </a:lnTo>
                  <a:lnTo>
                    <a:pt x="544799" y="272399"/>
                  </a:lnTo>
                  <a:lnTo>
                    <a:pt x="540411" y="321364"/>
                  </a:lnTo>
                  <a:lnTo>
                    <a:pt x="527757" y="367449"/>
                  </a:lnTo>
                  <a:lnTo>
                    <a:pt x="507609" y="409885"/>
                  </a:lnTo>
                  <a:lnTo>
                    <a:pt x="480734" y="447903"/>
                  </a:lnTo>
                  <a:lnTo>
                    <a:pt x="447903" y="480734"/>
                  </a:lnTo>
                  <a:lnTo>
                    <a:pt x="409885" y="507609"/>
                  </a:lnTo>
                  <a:lnTo>
                    <a:pt x="367449" y="527757"/>
                  </a:lnTo>
                  <a:lnTo>
                    <a:pt x="321364" y="540411"/>
                  </a:lnTo>
                  <a:lnTo>
                    <a:pt x="272399" y="544799"/>
                  </a:lnTo>
                  <a:close/>
                </a:path>
              </a:pathLst>
            </a:custGeom>
            <a:solidFill>
              <a:srgbClr val="D0DBE1"/>
            </a:solidFill>
          </p:spPr>
          <p:txBody>
            <a:bodyPr wrap="square" lIns="0" tIns="0" rIns="0" bIns="0" rtlCol="0"/>
            <a:lstStyle/>
            <a:p>
              <a:endParaRPr sz="1097"/>
            </a:p>
          </p:txBody>
        </p:sp>
        <p:sp>
          <p:nvSpPr>
            <p:cNvPr id="22" name="object 22"/>
            <p:cNvSpPr/>
            <p:nvPr/>
          </p:nvSpPr>
          <p:spPr>
            <a:xfrm>
              <a:off x="1568742" y="5190007"/>
              <a:ext cx="544830" cy="544830"/>
            </a:xfrm>
            <a:custGeom>
              <a:avLst/>
              <a:gdLst/>
              <a:ahLst/>
              <a:cxnLst/>
              <a:rect l="l" t="t" r="r" b="b"/>
              <a:pathLst>
                <a:path w="544830" h="544829">
                  <a:moveTo>
                    <a:pt x="272399" y="544799"/>
                  </a:moveTo>
                  <a:lnTo>
                    <a:pt x="223435" y="540411"/>
                  </a:lnTo>
                  <a:lnTo>
                    <a:pt x="177350" y="527757"/>
                  </a:lnTo>
                  <a:lnTo>
                    <a:pt x="134914" y="507609"/>
                  </a:lnTo>
                  <a:lnTo>
                    <a:pt x="96896" y="480734"/>
                  </a:lnTo>
                  <a:lnTo>
                    <a:pt x="64065" y="447903"/>
                  </a:lnTo>
                  <a:lnTo>
                    <a:pt x="37190" y="409885"/>
                  </a:lnTo>
                  <a:lnTo>
                    <a:pt x="17042" y="367449"/>
                  </a:lnTo>
                  <a:lnTo>
                    <a:pt x="4388" y="321364"/>
                  </a:lnTo>
                  <a:lnTo>
                    <a:pt x="0" y="272399"/>
                  </a:lnTo>
                  <a:lnTo>
                    <a:pt x="4388" y="223435"/>
                  </a:lnTo>
                  <a:lnTo>
                    <a:pt x="17042" y="177350"/>
                  </a:lnTo>
                  <a:lnTo>
                    <a:pt x="37190" y="134914"/>
                  </a:lnTo>
                  <a:lnTo>
                    <a:pt x="64065" y="96896"/>
                  </a:lnTo>
                  <a:lnTo>
                    <a:pt x="96896" y="64065"/>
                  </a:lnTo>
                  <a:lnTo>
                    <a:pt x="134914" y="37190"/>
                  </a:lnTo>
                  <a:lnTo>
                    <a:pt x="177350" y="17042"/>
                  </a:lnTo>
                  <a:lnTo>
                    <a:pt x="223435" y="4388"/>
                  </a:lnTo>
                  <a:lnTo>
                    <a:pt x="272399" y="0"/>
                  </a:lnTo>
                  <a:lnTo>
                    <a:pt x="325790" y="5282"/>
                  </a:lnTo>
                  <a:lnTo>
                    <a:pt x="376642" y="20735"/>
                  </a:lnTo>
                  <a:lnTo>
                    <a:pt x="423527" y="45766"/>
                  </a:lnTo>
                  <a:lnTo>
                    <a:pt x="465015" y="79783"/>
                  </a:lnTo>
                  <a:lnTo>
                    <a:pt x="499033" y="121272"/>
                  </a:lnTo>
                  <a:lnTo>
                    <a:pt x="524064" y="168157"/>
                  </a:lnTo>
                  <a:lnTo>
                    <a:pt x="539517" y="219009"/>
                  </a:lnTo>
                  <a:lnTo>
                    <a:pt x="544799" y="272399"/>
                  </a:lnTo>
                  <a:lnTo>
                    <a:pt x="540411" y="321364"/>
                  </a:lnTo>
                  <a:lnTo>
                    <a:pt x="527757" y="367449"/>
                  </a:lnTo>
                  <a:lnTo>
                    <a:pt x="507609" y="409885"/>
                  </a:lnTo>
                  <a:lnTo>
                    <a:pt x="480734" y="447903"/>
                  </a:lnTo>
                  <a:lnTo>
                    <a:pt x="447903" y="480734"/>
                  </a:lnTo>
                  <a:lnTo>
                    <a:pt x="409885" y="507609"/>
                  </a:lnTo>
                  <a:lnTo>
                    <a:pt x="367449" y="527757"/>
                  </a:lnTo>
                  <a:lnTo>
                    <a:pt x="321364" y="540411"/>
                  </a:lnTo>
                  <a:lnTo>
                    <a:pt x="272399" y="544799"/>
                  </a:lnTo>
                  <a:close/>
                </a:path>
              </a:pathLst>
            </a:custGeom>
            <a:solidFill>
              <a:srgbClr val="369BB6"/>
            </a:solidFill>
          </p:spPr>
          <p:txBody>
            <a:bodyPr wrap="square" lIns="0" tIns="0" rIns="0" bIns="0" rtlCol="0"/>
            <a:lstStyle/>
            <a:p>
              <a:endParaRPr sz="1097"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5397500"/>
              <a:ext cx="4368800" cy="38100"/>
            </a:xfrm>
            <a:custGeom>
              <a:avLst/>
              <a:gdLst/>
              <a:ahLst/>
              <a:cxnLst/>
              <a:rect l="l" t="t" r="r" b="b"/>
              <a:pathLst>
                <a:path w="4368800" h="38100">
                  <a:moveTo>
                    <a:pt x="0" y="38099"/>
                  </a:moveTo>
                  <a:lnTo>
                    <a:pt x="0" y="0"/>
                  </a:lnTo>
                  <a:lnTo>
                    <a:pt x="4368799" y="0"/>
                  </a:lnTo>
                  <a:lnTo>
                    <a:pt x="4368799" y="38099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369BB6"/>
            </a:solidFill>
          </p:spPr>
          <p:txBody>
            <a:bodyPr wrap="square" lIns="0" tIns="0" rIns="0" bIns="0" rtlCol="0"/>
            <a:lstStyle/>
            <a:p>
              <a:endParaRPr sz="1097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75321" y="2484631"/>
            <a:ext cx="1004705" cy="289303"/>
          </a:xfrm>
          <a:prstGeom prst="rect">
            <a:avLst/>
          </a:prstGeom>
        </p:spPr>
        <p:txBody>
          <a:bodyPr vert="horz" wrap="square" lIns="0" tIns="7740" rIns="0" bIns="0" rtlCol="0">
            <a:spAutoFit/>
          </a:bodyPr>
          <a:lstStyle/>
          <a:p>
            <a:pPr marL="7741">
              <a:spcBef>
                <a:spcPts val="61"/>
              </a:spcBef>
            </a:pPr>
            <a:r>
              <a:rPr sz="1829" spc="-64" dirty="0">
                <a:solidFill>
                  <a:srgbClr val="369BB6"/>
                </a:solidFill>
                <a:latin typeface="Trebuchet MS"/>
                <a:cs typeface="Trebuchet MS"/>
              </a:rPr>
              <a:t>2020-202</a:t>
            </a:r>
            <a:r>
              <a:rPr lang="ru-RU" sz="1829" spc="-64" dirty="0">
                <a:solidFill>
                  <a:srgbClr val="369BB6"/>
                </a:solidFill>
                <a:latin typeface="Trebuchet MS"/>
                <a:cs typeface="Trebuchet MS"/>
              </a:rPr>
              <a:t>3</a:t>
            </a:r>
            <a:endParaRPr sz="1829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67056" y="2491105"/>
            <a:ext cx="979161" cy="289303"/>
          </a:xfrm>
          <a:prstGeom prst="rect">
            <a:avLst/>
          </a:prstGeom>
        </p:spPr>
        <p:txBody>
          <a:bodyPr vert="horz" wrap="square" lIns="0" tIns="7740" rIns="0" bIns="0" rtlCol="0">
            <a:spAutoFit/>
          </a:bodyPr>
          <a:lstStyle/>
          <a:p>
            <a:pPr marL="7741">
              <a:spcBef>
                <a:spcPts val="61"/>
              </a:spcBef>
            </a:pPr>
            <a:r>
              <a:rPr lang="ru-RU" sz="1829" spc="-85" dirty="0">
                <a:solidFill>
                  <a:srgbClr val="586871"/>
                </a:solidFill>
                <a:latin typeface="Trebuchet MS"/>
                <a:cs typeface="Trebuchet MS"/>
              </a:rPr>
              <a:t>2029-2030</a:t>
            </a:r>
            <a:endParaRPr sz="1829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38636" y="2492646"/>
            <a:ext cx="984580" cy="289303"/>
          </a:xfrm>
          <a:prstGeom prst="rect">
            <a:avLst/>
          </a:prstGeom>
        </p:spPr>
        <p:txBody>
          <a:bodyPr vert="horz" wrap="square" lIns="0" tIns="7740" rIns="0" bIns="0" rtlCol="0">
            <a:spAutoFit/>
          </a:bodyPr>
          <a:lstStyle/>
          <a:p>
            <a:pPr marL="7741">
              <a:spcBef>
                <a:spcPts val="61"/>
              </a:spcBef>
            </a:pPr>
            <a:r>
              <a:rPr sz="1829" spc="-82" dirty="0">
                <a:solidFill>
                  <a:srgbClr val="586871"/>
                </a:solidFill>
                <a:latin typeface="Trebuchet MS"/>
                <a:cs typeface="Trebuchet MS"/>
              </a:rPr>
              <a:t>202</a:t>
            </a:r>
            <a:r>
              <a:rPr lang="ru-RU" sz="1829" spc="-82" dirty="0">
                <a:solidFill>
                  <a:srgbClr val="586871"/>
                </a:solidFill>
                <a:latin typeface="Trebuchet MS"/>
                <a:cs typeface="Trebuchet MS"/>
              </a:rPr>
              <a:t>5</a:t>
            </a:r>
            <a:r>
              <a:rPr sz="1829" spc="-82" dirty="0">
                <a:solidFill>
                  <a:srgbClr val="586871"/>
                </a:solidFill>
                <a:latin typeface="Trebuchet MS"/>
                <a:cs typeface="Trebuchet MS"/>
              </a:rPr>
              <a:t>-20</a:t>
            </a:r>
            <a:r>
              <a:rPr lang="ru-RU" sz="1829" spc="-82" dirty="0">
                <a:solidFill>
                  <a:srgbClr val="586871"/>
                </a:solidFill>
                <a:latin typeface="Trebuchet MS"/>
                <a:cs typeface="Trebuchet MS"/>
              </a:rPr>
              <a:t>31</a:t>
            </a:r>
            <a:endParaRPr sz="1829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58008" y="2503945"/>
            <a:ext cx="1163450" cy="289303"/>
          </a:xfrm>
          <a:prstGeom prst="rect">
            <a:avLst/>
          </a:prstGeom>
        </p:spPr>
        <p:txBody>
          <a:bodyPr vert="horz" wrap="square" lIns="0" tIns="7740" rIns="0" bIns="0" rtlCol="0">
            <a:spAutoFit/>
          </a:bodyPr>
          <a:lstStyle/>
          <a:p>
            <a:pPr marL="7741">
              <a:spcBef>
                <a:spcPts val="61"/>
              </a:spcBef>
            </a:pPr>
            <a:r>
              <a:rPr lang="ru-RU" sz="1829" spc="-61" dirty="0">
                <a:solidFill>
                  <a:srgbClr val="586871"/>
                </a:solidFill>
                <a:latin typeface="Trebuchet MS"/>
                <a:cs typeface="Trebuchet MS"/>
              </a:rPr>
              <a:t>2032</a:t>
            </a:r>
            <a:endParaRPr sz="1829" dirty="0">
              <a:latin typeface="Trebuchet MS"/>
              <a:cs typeface="Trebuchet MS"/>
            </a:endParaRPr>
          </a:p>
        </p:txBody>
      </p:sp>
      <p:sp>
        <p:nvSpPr>
          <p:cNvPr id="29" name="object 22">
            <a:extLst>
              <a:ext uri="{FF2B5EF4-FFF2-40B4-BE49-F238E27FC236}">
                <a16:creationId xmlns:a16="http://schemas.microsoft.com/office/drawing/2014/main" id="{7B67D7D2-5C65-99E9-A597-7D01381C6FB4}"/>
              </a:ext>
            </a:extLst>
          </p:cNvPr>
          <p:cNvSpPr/>
          <p:nvPr/>
        </p:nvSpPr>
        <p:spPr>
          <a:xfrm>
            <a:off x="3397825" y="2926261"/>
            <a:ext cx="332063" cy="332063"/>
          </a:xfrm>
          <a:custGeom>
            <a:avLst/>
            <a:gdLst/>
            <a:ahLst/>
            <a:cxnLst/>
            <a:rect l="l" t="t" r="r" b="b"/>
            <a:pathLst>
              <a:path w="544830" h="544829">
                <a:moveTo>
                  <a:pt x="272399" y="544799"/>
                </a:moveTo>
                <a:lnTo>
                  <a:pt x="223435" y="540411"/>
                </a:lnTo>
                <a:lnTo>
                  <a:pt x="177350" y="527757"/>
                </a:lnTo>
                <a:lnTo>
                  <a:pt x="134914" y="507609"/>
                </a:lnTo>
                <a:lnTo>
                  <a:pt x="96896" y="480734"/>
                </a:lnTo>
                <a:lnTo>
                  <a:pt x="64065" y="447903"/>
                </a:lnTo>
                <a:lnTo>
                  <a:pt x="37190" y="409885"/>
                </a:lnTo>
                <a:lnTo>
                  <a:pt x="17042" y="367449"/>
                </a:lnTo>
                <a:lnTo>
                  <a:pt x="4388" y="321364"/>
                </a:lnTo>
                <a:lnTo>
                  <a:pt x="0" y="272399"/>
                </a:lnTo>
                <a:lnTo>
                  <a:pt x="4388" y="223435"/>
                </a:lnTo>
                <a:lnTo>
                  <a:pt x="17042" y="177350"/>
                </a:lnTo>
                <a:lnTo>
                  <a:pt x="37190" y="134914"/>
                </a:lnTo>
                <a:lnTo>
                  <a:pt x="64065" y="96896"/>
                </a:lnTo>
                <a:lnTo>
                  <a:pt x="96896" y="64065"/>
                </a:lnTo>
                <a:lnTo>
                  <a:pt x="134914" y="37190"/>
                </a:lnTo>
                <a:lnTo>
                  <a:pt x="177350" y="17042"/>
                </a:lnTo>
                <a:lnTo>
                  <a:pt x="223435" y="4388"/>
                </a:lnTo>
                <a:lnTo>
                  <a:pt x="272399" y="0"/>
                </a:lnTo>
                <a:lnTo>
                  <a:pt x="325790" y="5282"/>
                </a:lnTo>
                <a:lnTo>
                  <a:pt x="376642" y="20735"/>
                </a:lnTo>
                <a:lnTo>
                  <a:pt x="423527" y="45766"/>
                </a:lnTo>
                <a:lnTo>
                  <a:pt x="465015" y="79783"/>
                </a:lnTo>
                <a:lnTo>
                  <a:pt x="499033" y="121272"/>
                </a:lnTo>
                <a:lnTo>
                  <a:pt x="524064" y="168157"/>
                </a:lnTo>
                <a:lnTo>
                  <a:pt x="539517" y="219009"/>
                </a:lnTo>
                <a:lnTo>
                  <a:pt x="544799" y="272399"/>
                </a:lnTo>
                <a:lnTo>
                  <a:pt x="540411" y="321364"/>
                </a:lnTo>
                <a:lnTo>
                  <a:pt x="527757" y="367449"/>
                </a:lnTo>
                <a:lnTo>
                  <a:pt x="507609" y="409885"/>
                </a:lnTo>
                <a:lnTo>
                  <a:pt x="480734" y="447903"/>
                </a:lnTo>
                <a:lnTo>
                  <a:pt x="447903" y="480734"/>
                </a:lnTo>
                <a:lnTo>
                  <a:pt x="409885" y="507609"/>
                </a:lnTo>
                <a:lnTo>
                  <a:pt x="367449" y="527757"/>
                </a:lnTo>
                <a:lnTo>
                  <a:pt x="321364" y="540411"/>
                </a:lnTo>
                <a:lnTo>
                  <a:pt x="272399" y="544799"/>
                </a:lnTo>
                <a:close/>
              </a:path>
            </a:pathLst>
          </a:custGeom>
          <a:solidFill>
            <a:srgbClr val="369BB6"/>
          </a:solidFill>
        </p:spPr>
        <p:txBody>
          <a:bodyPr wrap="square" lIns="0" tIns="0" rIns="0" bIns="0" rtlCol="0"/>
          <a:lstStyle/>
          <a:p>
            <a:endParaRPr sz="1097"/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90E2B23F-FB6F-D9B6-B12A-B9E8F4C2D16F}"/>
              </a:ext>
            </a:extLst>
          </p:cNvPr>
          <p:cNvSpPr txBox="1"/>
          <p:nvPr/>
        </p:nvSpPr>
        <p:spPr>
          <a:xfrm>
            <a:off x="3061504" y="2492646"/>
            <a:ext cx="1004705" cy="289303"/>
          </a:xfrm>
          <a:prstGeom prst="rect">
            <a:avLst/>
          </a:prstGeom>
        </p:spPr>
        <p:txBody>
          <a:bodyPr vert="horz" wrap="square" lIns="0" tIns="7740" rIns="0" bIns="0" rtlCol="0">
            <a:spAutoFit/>
          </a:bodyPr>
          <a:lstStyle/>
          <a:p>
            <a:pPr marL="7741">
              <a:spcBef>
                <a:spcPts val="61"/>
              </a:spcBef>
            </a:pPr>
            <a:r>
              <a:rPr sz="1829" spc="-64" dirty="0">
                <a:solidFill>
                  <a:srgbClr val="369BB6"/>
                </a:solidFill>
                <a:latin typeface="Trebuchet MS"/>
                <a:cs typeface="Trebuchet MS"/>
              </a:rPr>
              <a:t>202</a:t>
            </a:r>
            <a:r>
              <a:rPr lang="en-US" sz="1829" spc="-64" dirty="0">
                <a:solidFill>
                  <a:srgbClr val="369BB6"/>
                </a:solidFill>
                <a:latin typeface="Trebuchet MS"/>
                <a:cs typeface="Trebuchet MS"/>
              </a:rPr>
              <a:t>4</a:t>
            </a:r>
            <a:r>
              <a:rPr sz="1829" spc="-64" dirty="0">
                <a:solidFill>
                  <a:srgbClr val="369BB6"/>
                </a:solidFill>
                <a:latin typeface="Trebuchet MS"/>
                <a:cs typeface="Trebuchet MS"/>
              </a:rPr>
              <a:t>-202</a:t>
            </a:r>
            <a:r>
              <a:rPr lang="ru-RU" sz="1829" spc="-64" dirty="0">
                <a:solidFill>
                  <a:srgbClr val="369BB6"/>
                </a:solidFill>
                <a:latin typeface="Trebuchet MS"/>
                <a:cs typeface="Trebuchet MS"/>
              </a:rPr>
              <a:t>9</a:t>
            </a:r>
            <a:endParaRPr sz="1829" dirty="0">
              <a:latin typeface="Trebuchet MS"/>
              <a:cs typeface="Trebuchet MS"/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011F38C4-F668-FE39-E4FF-F3E1E56639A4}"/>
              </a:ext>
            </a:extLst>
          </p:cNvPr>
          <p:cNvSpPr txBox="1"/>
          <p:nvPr/>
        </p:nvSpPr>
        <p:spPr>
          <a:xfrm>
            <a:off x="2862688" y="3486909"/>
            <a:ext cx="1648463" cy="2833910"/>
          </a:xfrm>
          <a:prstGeom prst="rect">
            <a:avLst/>
          </a:prstGeom>
        </p:spPr>
        <p:txBody>
          <a:bodyPr vert="horz" wrap="square" lIns="0" tIns="7740" rIns="0" bIns="0" rtlCol="0">
            <a:spAutoFit/>
          </a:bodyPr>
          <a:lstStyle/>
          <a:p>
            <a:pPr marL="8128">
              <a:spcBef>
                <a:spcPts val="61"/>
              </a:spcBef>
            </a:pPr>
            <a:r>
              <a:rPr lang="ru-RU" sz="1463" spc="-101" dirty="0">
                <a:solidFill>
                  <a:srgbClr val="4E5C68"/>
                </a:solidFill>
                <a:latin typeface="Trebuchet MS"/>
                <a:cs typeface="Trebuchet MS"/>
              </a:rPr>
              <a:t>Реализация 1-й стадии проекта</a:t>
            </a:r>
          </a:p>
          <a:p>
            <a:pPr marL="8128">
              <a:spcBef>
                <a:spcPts val="61"/>
              </a:spcBef>
            </a:pPr>
            <a:endParaRPr lang="ru-RU" sz="1463" b="1" spc="-101" dirty="0">
              <a:solidFill>
                <a:srgbClr val="4E5C68"/>
              </a:solidFill>
              <a:latin typeface="Trebuchet MS"/>
              <a:cs typeface="Arial" panose="020B0604020202020204" pitchFamily="34" charset="0"/>
            </a:endParaRPr>
          </a:p>
          <a:p>
            <a:pPr marL="8128">
              <a:spcBef>
                <a:spcPts val="61"/>
              </a:spcBef>
            </a:pPr>
            <a:endParaRPr lang="ru-RU" sz="1463" b="1" spc="-101" dirty="0">
              <a:solidFill>
                <a:srgbClr val="4E5C68"/>
              </a:solidFill>
              <a:latin typeface="Trebuchet MS"/>
              <a:cs typeface="Arial" panose="020B0604020202020204" pitchFamily="34" charset="0"/>
            </a:endParaRPr>
          </a:p>
          <a:p>
            <a:pPr marL="56120" indent="-56120">
              <a:spcBef>
                <a:spcPts val="625"/>
              </a:spcBef>
              <a:spcAft>
                <a:spcPts val="366"/>
              </a:spcAft>
              <a:buFont typeface="Arial" panose="020B0604020202020204" pitchFamily="34" charset="0"/>
              <a:buChar char="•"/>
            </a:pP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Рабочая документация</a:t>
            </a:r>
          </a:p>
          <a:p>
            <a:pPr marL="56120" indent="-56120">
              <a:spcBef>
                <a:spcPts val="625"/>
              </a:spcBef>
              <a:spcAft>
                <a:spcPts val="366"/>
              </a:spcAft>
              <a:buFont typeface="Arial" panose="020B0604020202020204" pitchFamily="34" charset="0"/>
              <a:buChar char="•"/>
            </a:pP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Строительство:</a:t>
            </a:r>
          </a:p>
          <a:p>
            <a:pPr>
              <a:spcBef>
                <a:spcPts val="625"/>
              </a:spcBef>
              <a:spcAft>
                <a:spcPts val="366"/>
              </a:spcAft>
              <a:buClr>
                <a:srgbClr val="4E5C68"/>
              </a:buClr>
              <a:tabLst>
                <a:tab pos="231832" algn="l"/>
                <a:tab pos="232220" algn="l"/>
              </a:tabLst>
            </a:pPr>
            <a:r>
              <a:rPr lang="en-US" sz="1097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Метанольного завода</a:t>
            </a:r>
          </a:p>
          <a:p>
            <a:pPr>
              <a:spcBef>
                <a:spcPts val="625"/>
              </a:spcBef>
              <a:spcAft>
                <a:spcPts val="366"/>
              </a:spcAft>
              <a:buClr>
                <a:srgbClr val="4E5C68"/>
              </a:buClr>
              <a:tabLst>
                <a:tab pos="231832" algn="l"/>
                <a:tab pos="232220" algn="l"/>
              </a:tabLst>
            </a:pPr>
            <a:r>
              <a:rPr lang="en-US" sz="1097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Месторождение</a:t>
            </a:r>
          </a:p>
          <a:p>
            <a:pPr>
              <a:spcBef>
                <a:spcPts val="625"/>
              </a:spcBef>
              <a:spcAft>
                <a:spcPts val="366"/>
              </a:spcAft>
              <a:buClr>
                <a:srgbClr val="4E5C68"/>
              </a:buClr>
              <a:tabLst>
                <a:tab pos="231832" algn="l"/>
                <a:tab pos="232220" algn="l"/>
              </a:tabLst>
            </a:pP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- Инфраструктуры</a:t>
            </a:r>
          </a:p>
          <a:p>
            <a:pPr marL="56120" indent="-56120">
              <a:spcBef>
                <a:spcPts val="625"/>
              </a:spcBef>
              <a:spcAft>
                <a:spcPts val="366"/>
              </a:spcAft>
              <a:buFont typeface="Arial" panose="020B0604020202020204" pitchFamily="34" charset="0"/>
              <a:buChar char="•"/>
            </a:pPr>
            <a:r>
              <a:rPr lang="ru-RU" sz="1097" dirty="0">
                <a:latin typeface="Arial" panose="020B0604020202020204" pitchFamily="34" charset="0"/>
                <a:cs typeface="Arial" panose="020B0604020202020204" pitchFamily="34" charset="0"/>
              </a:rPr>
              <a:t>Пуско-наладочные работы</a:t>
            </a:r>
            <a:endParaRPr lang="ru-RU" sz="1097" spc="-124" dirty="0">
              <a:latin typeface="Trebuchet MS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30BF5845-CF87-E799-3D95-C95F100750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624" imgH="623" progId="TCLayout.ActiveDocument.1">
                  <p:embed/>
                </p:oleObj>
              </mc:Choice>
              <mc:Fallback>
                <p:oleObj name="Слайд think-cell" r:id="rId4" imgW="624" imgH="623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30BF5845-CF87-E799-3D95-C95F100750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4F8E0-5339-11F5-1ADC-0C69FA6A7B64}"/>
              </a:ext>
            </a:extLst>
          </p:cNvPr>
          <p:cNvSpPr txBox="1">
            <a:spLocks/>
          </p:cNvSpPr>
          <p:nvPr/>
        </p:nvSpPr>
        <p:spPr>
          <a:xfrm>
            <a:off x="3739196" y="251133"/>
            <a:ext cx="7711431" cy="517525"/>
          </a:xfr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1A656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ГРАФИК ПРОХОЖДЕНИЯ ЭКСПЕРТИЗ ПРОЕКТНОЙ ДОКУМЕНТАЦИИ КОМПЛЕКСА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92B1899-27B7-51B6-F177-532456B640FA}"/>
              </a:ext>
            </a:extLst>
          </p:cNvPr>
          <p:cNvCxnSpPr>
            <a:cxnSpLocks/>
          </p:cNvCxnSpPr>
          <p:nvPr/>
        </p:nvCxnSpPr>
        <p:spPr>
          <a:xfrm>
            <a:off x="284351" y="6675437"/>
            <a:ext cx="11621314" cy="0"/>
          </a:xfrm>
          <a:prstGeom prst="line">
            <a:avLst/>
          </a:prstGeom>
          <a:ln w="19050">
            <a:solidFill>
              <a:srgbClr val="1A656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16BEA10-99F6-90A4-4300-59C99DA51026}"/>
              </a:ext>
            </a:extLst>
          </p:cNvPr>
          <p:cNvCxnSpPr>
            <a:cxnSpLocks/>
          </p:cNvCxnSpPr>
          <p:nvPr/>
        </p:nvCxnSpPr>
        <p:spPr>
          <a:xfrm flipV="1">
            <a:off x="307739" y="1011119"/>
            <a:ext cx="11621314" cy="9330"/>
          </a:xfrm>
          <a:prstGeom prst="line">
            <a:avLst/>
          </a:prstGeom>
          <a:ln w="19050">
            <a:solidFill>
              <a:srgbClr val="1A656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Левая фигурная скобка 59">
            <a:extLst>
              <a:ext uri="{FF2B5EF4-FFF2-40B4-BE49-F238E27FC236}">
                <a16:creationId xmlns:a16="http://schemas.microsoft.com/office/drawing/2014/main" id="{4195E9D9-6531-77C6-1430-41E3B8B05388}"/>
              </a:ext>
            </a:extLst>
          </p:cNvPr>
          <p:cNvSpPr/>
          <p:nvPr/>
        </p:nvSpPr>
        <p:spPr>
          <a:xfrm>
            <a:off x="1628471" y="3833985"/>
            <a:ext cx="134307" cy="2681994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E9A9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аголовок 1">
            <a:extLst>
              <a:ext uri="{FF2B5EF4-FFF2-40B4-BE49-F238E27FC236}">
                <a16:creationId xmlns:a16="http://schemas.microsoft.com/office/drawing/2014/main" id="{35F671F0-330C-94CF-5373-02F2A1E1F1EC}"/>
              </a:ext>
            </a:extLst>
          </p:cNvPr>
          <p:cNvSpPr txBox="1">
            <a:spLocks/>
          </p:cNvSpPr>
          <p:nvPr/>
        </p:nvSpPr>
        <p:spPr>
          <a:xfrm rot="16200000">
            <a:off x="229169" y="4922869"/>
            <a:ext cx="2681994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b="1" kern="1200" cap="all" baseline="0" dirty="0" smtClean="0">
                <a:solidFill>
                  <a:srgbClr val="0B5C5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900" dirty="0">
                <a:solidFill>
                  <a:srgbClr val="23595E"/>
                </a:solidFill>
                <a:latin typeface="Arial" pitchFamily="34" charset="0"/>
                <a:cs typeface="Arial" pitchFamily="34" charset="0"/>
              </a:rPr>
              <a:t>Государственное финансирование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F88F525-FBA7-D185-80E6-5EEC91D43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68313"/>
              </p:ext>
            </p:extLst>
          </p:nvPr>
        </p:nvGraphicFramePr>
        <p:xfrm>
          <a:off x="1783036" y="826539"/>
          <a:ext cx="8568953" cy="5895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613063882"/>
                    </a:ext>
                  </a:extLst>
                </a:gridCol>
                <a:gridCol w="6926708">
                  <a:extLst>
                    <a:ext uri="{9D8B030D-6E8A-4147-A177-3AD203B41FA5}">
                      <a16:colId xmlns:a16="http://schemas.microsoft.com/office/drawing/2014/main" val="1675166341"/>
                    </a:ext>
                  </a:extLst>
                </a:gridCol>
                <a:gridCol w="1282205">
                  <a:extLst>
                    <a:ext uri="{9D8B030D-6E8A-4147-A177-3AD203B41FA5}">
                      <a16:colId xmlns:a16="http://schemas.microsoft.com/office/drawing/2014/main" val="3243131087"/>
                    </a:ext>
                  </a:extLst>
                </a:gridCol>
              </a:tblGrid>
              <a:tr h="363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проектной документации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 из экспертизы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805960"/>
                  </a:ext>
                </a:extLst>
              </a:tr>
              <a:tr h="311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эксплуатационных скважин Кумжинского газоконденсатного месторождения. Эксплуатация пласта С2-3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25.11.22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980292"/>
                  </a:ext>
                </a:extLst>
              </a:tr>
              <a:tr h="175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Обустройство Кумжинского газоконденсатного месторождения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12.01.22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626171"/>
                  </a:ext>
                </a:extLst>
              </a:tr>
              <a:tr h="25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Газохимический комплекс в Ненецком автономном округе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27.12.22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635006"/>
                  </a:ext>
                </a:extLst>
              </a:tr>
              <a:tr h="311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Газопровод топливного газа с узлом редуцирования от УКПГ Василковсковского ГКМ до объектов Газохимического комплекса в Ненецком автономном округе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15.08.23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8999"/>
                  </a:ext>
                </a:extLst>
              </a:tr>
              <a:tr h="311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Вахтовый жилой комплекс в составе газохимического комплекса в Ненецком автономном округе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16.11.22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416742"/>
                  </a:ext>
                </a:extLst>
              </a:tr>
              <a:tr h="402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Морской терминал для обслуживания газохимического комплекса в Ненецком автономном округе в районе п. Красное, в рамках развития морского порта Нарьян-Мар. Этап 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ru-RU" sz="1200" b="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b="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07</a:t>
                      </a:r>
                      <a:r>
                        <a:rPr lang="ru-RU" sz="1200" b="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.23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952242"/>
                  </a:ext>
                </a:extLst>
              </a:tr>
              <a:tr h="402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Морской терминал для обслуживания газохимического комплекса в Ненецком автономном округе в районе п. Красное, в рамках развития морского порта Нарьян-Мар. Этап 3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30.01.24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079072"/>
                  </a:ext>
                </a:extLst>
              </a:tr>
              <a:tr h="402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Морской терминал для обслуживания газохимического комплекса в Ненецком автономном округе в районе п. Красное, в рамках развития морского порта Нарьян-Мар. Этап 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06.04.23</a:t>
                      </a:r>
                      <a:endParaRPr lang="ru-RU" sz="1200" b="0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661196"/>
                  </a:ext>
                </a:extLst>
              </a:tr>
              <a:tr h="635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Подходной канал в Печорской губе, реке Печора и акватория причальных сооружений Морского терминала для обслуживания Газохимического комплекса в Ненецком автономном округе в районе п. Красное в рамках развития морского порта Нарьян-Мар. Дноуглубление 1 этап (3,6 метра)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.02.23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349641"/>
                  </a:ext>
                </a:extLst>
              </a:tr>
              <a:tr h="635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Подходной канал в Печорской губе, реке Печора и акватория причальных сооружений Морского терминала для обслуживания Газохимического комплекса в Ненецком автономном округе в районе п. Красное в рамках развития морского порта Нарьян-Мар. Дноуглубление 2 этап Летняя навигация (8 метров)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.23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444984"/>
                  </a:ext>
                </a:extLst>
              </a:tr>
              <a:tr h="635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Подходной канал в Печорской губе, реке Печора и акватория причальных сооружений Морского терминала для обслуживания Газохимического комплекса в Ненецком автономном округе в районе п. Красное в рамках развития морского порта Нарьян-Мар. Дноуглубление 2 этап. Круглогодичный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режим использования (Створные знаки)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10824"/>
                  </a:ext>
                </a:extLst>
              </a:tr>
              <a:tr h="311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Подъездная дорога к морскому терминалу для обслуживания газохимического комплекса в Ненецком автономном округе в районе п. Красное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984" marR="559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23.11.22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969561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0C7211-3BA5-8CCE-5A83-EE1A16B5A1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513" y="1268760"/>
            <a:ext cx="260648" cy="2606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C87421-B113-9EF5-B16A-709F0E2126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41" y="2475297"/>
            <a:ext cx="260648" cy="2606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D0DCB0-BB85-E85E-3E30-DD0F4BFDC7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41" y="6367992"/>
            <a:ext cx="260648" cy="2606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712347-C689-B966-370F-8538D22EC6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41" y="1788707"/>
            <a:ext cx="260648" cy="2606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A63A6C-7506-9884-933A-EEADB9C581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513" y="1603644"/>
            <a:ext cx="260648" cy="2606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78238F5-D248-DC9F-BB77-70627EC3F6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41" y="4235949"/>
            <a:ext cx="260648" cy="2606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7F89319-6E18-85C7-E03B-DF546612ED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41" y="3660102"/>
            <a:ext cx="260648" cy="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A520563873D4EB8CBD5344A351BEB" ma:contentTypeVersion="0" ma:contentTypeDescription="Crée un document." ma:contentTypeScope="" ma:versionID="005ce72954985de94fc750614f2007c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6883d0f3030e52908f9a4448a35c0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457E87-E546-449E-A4D1-371201992E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14EDAB-351E-4851-B148-260C81C296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BF5EC3-CBCF-41C7-846F-A9B4B81CCEA8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7872</TotalTime>
  <Words>490</Words>
  <Application>Microsoft Office PowerPoint</Application>
  <PresentationFormat>Широкоэкранный</PresentationFormat>
  <Paragraphs>86</Paragraphs>
  <Slides>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Arial</vt:lpstr>
      <vt:lpstr>Calibri</vt:lpstr>
      <vt:lpstr>Microsoft Sans Serif</vt:lpstr>
      <vt:lpstr>Segoe UI Light</vt:lpstr>
      <vt:lpstr>Times New Roman</vt:lpstr>
      <vt:lpstr>Trebuchet MS</vt:lpstr>
      <vt:lpstr>Office Theme</vt:lpstr>
      <vt:lpstr>1_Office Theme</vt:lpstr>
      <vt:lpstr>Слайд think-cell</vt:lpstr>
      <vt:lpstr>Презентация PowerPoint</vt:lpstr>
      <vt:lpstr>ЭТАПЫ РЕАЛИЗАЦИИ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Peetch by Slidor</dc:title>
  <dc:creator>Капкаев Борис Андреевич</dc:creator>
  <cp:keywords>PowerPoint, Slidor, Template, Pitch</cp:keywords>
  <cp:lastModifiedBy>Спицина Юлия Сергеевна</cp:lastModifiedBy>
  <cp:revision>439</cp:revision>
  <cp:lastPrinted>2023-06-09T10:59:17Z</cp:lastPrinted>
  <dcterms:created xsi:type="dcterms:W3CDTF">2015-10-12T10:51:44Z</dcterms:created>
  <dcterms:modified xsi:type="dcterms:W3CDTF">2023-07-03T13:50:14Z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0x01010005FA520563873D4EB8CBD5344A351BEB</vt:lpwstr>
  </property>
</Properties>
</file>